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8" r:id="rId3"/>
    <p:sldId id="270" r:id="rId4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C23CEA2-2773-4C49-A188-7074BB6AA428}">
          <p14:sldIdLst>
            <p14:sldId id="25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83" d="100"/>
          <a:sy n="83" d="100"/>
        </p:scale>
        <p:origin x="8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E34EF-6503-A74F-8D9C-6EAB97CBBF79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0271E-1853-E646-A0E6-C1BCD5CDD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617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dirty="0"/>
              <a:t>32 Cases in Rotary Year 2017-2018, 30 from GG</a:t>
            </a:r>
          </a:p>
          <a:p>
            <a:pPr marL="228600" indent="-228600">
              <a:buAutoNum type="arabicPlain" startAt="17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0271E-1853-E646-A0E6-C1BCD5CDD0F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09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217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189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3559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435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776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555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755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3250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4965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923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3140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71361-3A48-AC4A-9662-A9DF27B465DC}" type="datetimeFigureOut">
              <a:rPr kumimoji="1" lang="zh-CN" altLang="en-US" smtClean="0"/>
              <a:t>2018/1/15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331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17513" y="3428361"/>
            <a:ext cx="8307387" cy="2307421"/>
          </a:xfrm>
        </p:spPr>
        <p:txBody>
          <a:bodyPr>
            <a:normAutofit/>
          </a:bodyPr>
          <a:lstStyle/>
          <a:p>
            <a:pPr algn="l"/>
            <a:r>
              <a:rPr lang="en-US" altLang="ja-JP" sz="3500" b="1" dirty="0">
                <a:solidFill>
                  <a:srgbClr val="00AEEF"/>
                </a:solidFill>
                <a:latin typeface="Georgia"/>
                <a:ea typeface="ＭＳ Ｐゴシック" charset="0"/>
                <a:cs typeface="Georgia"/>
              </a:rPr>
              <a:t>Committee Chair: Linnet Kwok</a:t>
            </a:r>
          </a:p>
          <a:p>
            <a:r>
              <a:rPr lang="en-US" altLang="zh-CN" sz="3500" dirty="0">
                <a:solidFill>
                  <a:srgbClr val="00AEEF"/>
                </a:solidFill>
                <a:latin typeface="Georgia"/>
                <a:ea typeface="ＭＳ Ｐゴシック" charset="0"/>
                <a:cs typeface="Georgia"/>
              </a:rPr>
              <a:t> </a:t>
            </a:r>
            <a:r>
              <a:rPr kumimoji="1" lang="en-US" altLang="zh-CN" sz="4000" dirty="0">
                <a:solidFill>
                  <a:schemeClr val="tx1"/>
                </a:solidFill>
              </a:rPr>
              <a:t>Rotary Year </a:t>
            </a:r>
            <a:r>
              <a:rPr kumimoji="1" lang="en-US" altLang="ja-JP" sz="4000" dirty="0">
                <a:solidFill>
                  <a:schemeClr val="tx1"/>
                </a:solidFill>
              </a:rPr>
              <a:t>2017-2018</a:t>
            </a:r>
          </a:p>
          <a:p>
            <a:r>
              <a:rPr kumimoji="1" lang="en-US" altLang="zh-CN" sz="2400" dirty="0">
                <a:solidFill>
                  <a:schemeClr val="tx1"/>
                </a:solidFill>
              </a:rPr>
              <a:t>January 16</a:t>
            </a:r>
            <a:r>
              <a:rPr kumimoji="1" lang="en-US" altLang="zh-CN" sz="2400" baseline="30000" dirty="0">
                <a:solidFill>
                  <a:schemeClr val="tx1"/>
                </a:solidFill>
              </a:rPr>
              <a:t>th</a:t>
            </a:r>
            <a:r>
              <a:rPr kumimoji="1" lang="en-US" altLang="zh-CN" sz="2400" dirty="0">
                <a:solidFill>
                  <a:schemeClr val="tx1"/>
                </a:solidFill>
              </a:rPr>
              <a:t> 2018 Club Assembly</a:t>
            </a:r>
          </a:p>
          <a:p>
            <a:endParaRPr kumimoji="1" lang="en-US" altLang="zh-CN" sz="4000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62927" y="0"/>
            <a:ext cx="4981074" cy="16603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" y="2324100"/>
            <a:ext cx="9144000" cy="990600"/>
          </a:xfrm>
          <a:solidFill>
            <a:srgbClr val="00CCFF"/>
          </a:solidFill>
        </p:spPr>
        <p:txBody>
          <a:bodyPr>
            <a:noAutofit/>
          </a:bodyPr>
          <a:lstStyle/>
          <a:p>
            <a:r>
              <a:rPr kumimoji="1" lang="en-US" sz="6600" b="1" dirty="0">
                <a:solidFill>
                  <a:schemeClr val="bg1"/>
                </a:solidFill>
              </a:rPr>
              <a:t>Gift of Life (GOL)</a:t>
            </a:r>
            <a:endParaRPr lang="en-US" sz="6600" b="1" dirty="0">
              <a:solidFill>
                <a:schemeClr val="bg1"/>
              </a:solidFill>
            </a:endParaRPr>
          </a:p>
        </p:txBody>
      </p:sp>
      <p:pic>
        <p:nvPicPr>
          <p:cNvPr id="7" name="Immagin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0506" y="5562600"/>
            <a:ext cx="1999716" cy="11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86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DBF87-F0DE-4228-9179-7C4C9821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GOL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C236B-B6C4-49B0-B239-431E40A6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848256"/>
            <a:ext cx="8229600" cy="1565031"/>
          </a:xfrm>
        </p:spPr>
        <p:txBody>
          <a:bodyPr>
            <a:normAutofit fontScale="92500" lnSpcReduction="20000"/>
          </a:bodyPr>
          <a:lstStyle/>
          <a:p>
            <a:r>
              <a:rPr lang="en-HK" sz="2800" dirty="0"/>
              <a:t>Approved </a:t>
            </a:r>
            <a:r>
              <a:rPr lang="en-US" altLang="zh-CN" sz="2800" dirty="0"/>
              <a:t>32</a:t>
            </a:r>
            <a:r>
              <a:rPr lang="en-HK" sz="2800" dirty="0"/>
              <a:t> surgeries since July 1</a:t>
            </a:r>
            <a:r>
              <a:rPr lang="en-HK" sz="2800" baseline="30000" dirty="0"/>
              <a:t>st </a:t>
            </a:r>
            <a:endParaRPr lang="en-HK" sz="2800" dirty="0"/>
          </a:p>
          <a:p>
            <a:r>
              <a:rPr lang="en-HK" sz="2800" dirty="0"/>
              <a:t>Exploring potential partnership with </a:t>
            </a:r>
            <a:r>
              <a:rPr lang="en-HK" sz="2800" dirty="0">
                <a:solidFill>
                  <a:schemeClr val="accent1"/>
                </a:solidFill>
              </a:rPr>
              <a:t>The Chinese People’s Association for Friendship with Foreign Countries (CPFFC) </a:t>
            </a:r>
            <a:r>
              <a:rPr lang="zh-CN" altLang="en-US" sz="2800" dirty="0">
                <a:solidFill>
                  <a:schemeClr val="accent1"/>
                </a:solidFill>
              </a:rPr>
              <a:t>中国人民对外友好协会</a:t>
            </a:r>
            <a:endParaRPr lang="en-HK" sz="2800" dirty="0">
              <a:solidFill>
                <a:schemeClr val="accent1"/>
              </a:solidFill>
            </a:endParaRPr>
          </a:p>
          <a:p>
            <a:endParaRPr lang="en-HK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697E5A-6337-452B-95A1-1B8C3D60D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42870"/>
              </p:ext>
            </p:extLst>
          </p:nvPr>
        </p:nvGraphicFramePr>
        <p:xfrm>
          <a:off x="643730" y="1927698"/>
          <a:ext cx="8229600" cy="2410498"/>
        </p:xfrm>
        <a:graphic>
          <a:graphicData uri="http://schemas.openxmlformats.org/drawingml/2006/table">
            <a:tbl>
              <a:tblPr/>
              <a:tblGrid>
                <a:gridCol w="2231935">
                  <a:extLst>
                    <a:ext uri="{9D8B030D-6E8A-4147-A177-3AD203B41FA5}">
                      <a16:colId xmlns:a16="http://schemas.microsoft.com/office/drawing/2014/main" val="2593483621"/>
                    </a:ext>
                  </a:extLst>
                </a:gridCol>
                <a:gridCol w="2147312">
                  <a:extLst>
                    <a:ext uri="{9D8B030D-6E8A-4147-A177-3AD203B41FA5}">
                      <a16:colId xmlns:a16="http://schemas.microsoft.com/office/drawing/2014/main" val="383075823"/>
                    </a:ext>
                  </a:extLst>
                </a:gridCol>
                <a:gridCol w="1851131">
                  <a:extLst>
                    <a:ext uri="{9D8B030D-6E8A-4147-A177-3AD203B41FA5}">
                      <a16:colId xmlns:a16="http://schemas.microsoft.com/office/drawing/2014/main" val="26263166"/>
                    </a:ext>
                  </a:extLst>
                </a:gridCol>
                <a:gridCol w="1999222">
                  <a:extLst>
                    <a:ext uri="{9D8B030D-6E8A-4147-A177-3AD203B41FA5}">
                      <a16:colId xmlns:a16="http://schemas.microsoft.com/office/drawing/2014/main" val="911004801"/>
                    </a:ext>
                  </a:extLst>
                </a:gridCol>
              </a:tblGrid>
              <a:tr h="648045"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 Bal</a:t>
                      </a:r>
                      <a:b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 of July 1st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Activities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Bal</a:t>
                      </a:r>
                      <a:br>
                        <a:rPr lang="en-H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H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 of Dec 31st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626704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GOL Funds in Shanghai Children Foundation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142,250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54,333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87,917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131809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l" fontAlgn="b"/>
                      <a:endParaRPr lang="en-H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074406"/>
                  </a:ext>
                </a:extLst>
              </a:tr>
              <a:tr h="602940"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 Granted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Committed</a:t>
                      </a:r>
                      <a:b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Funds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Uncommitted</a:t>
                      </a:r>
                      <a:b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Funds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577853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Grant 1636196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1,422,000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1,264,357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157,643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07426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BE50784-FB59-408C-B183-0CC034D610CD}"/>
              </a:ext>
            </a:extLst>
          </p:cNvPr>
          <p:cNvSpPr/>
          <p:nvPr/>
        </p:nvSpPr>
        <p:spPr>
          <a:xfrm>
            <a:off x="562707" y="1404341"/>
            <a:ext cx="52020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en-HK" sz="2800" dirty="0"/>
              <a:t>GOL 2017-2018 Funds (in CNY) </a:t>
            </a:r>
          </a:p>
        </p:txBody>
      </p:sp>
    </p:spTree>
    <p:extLst>
      <p:ext uri="{BB962C8B-B14F-4D97-AF65-F5344CB8AC3E}">
        <p14:creationId xmlns:p14="http://schemas.microsoft.com/office/powerpoint/2010/main" val="253216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CFF1-DBA5-4BC8-B3B2-0ABBA5327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77" y="153726"/>
            <a:ext cx="8229600" cy="842736"/>
          </a:xfrm>
        </p:spPr>
        <p:txBody>
          <a:bodyPr/>
          <a:lstStyle/>
          <a:p>
            <a:r>
              <a:rPr lang="en-HK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25F11-CB03-46A6-A564-DB3637811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29468"/>
            <a:ext cx="4396154" cy="1227595"/>
          </a:xfrm>
        </p:spPr>
        <p:txBody>
          <a:bodyPr>
            <a:normAutofit fontScale="85000" lnSpcReduction="20000"/>
          </a:bodyPr>
          <a:lstStyle/>
          <a:p>
            <a:r>
              <a:rPr lang="en-HK" sz="2400" dirty="0"/>
              <a:t>Patient Visits at Shanghai Chest Hospital (Nov 2017)</a:t>
            </a:r>
          </a:p>
          <a:p>
            <a:r>
              <a:rPr lang="en-HK" sz="2400" dirty="0"/>
              <a:t>Shadowing Fudan Children Hospital for screening in Kunshan (Nov 2017)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A7720B-20FE-44C3-B853-A19B77BD043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0020" y="504240"/>
            <a:ext cx="2720051" cy="36267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AC29BE6-F455-4110-B79F-467F8E5DABB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7975" y="4344606"/>
            <a:ext cx="3539502" cy="235966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CD13431-5ACF-4B59-A2B4-F35FE257D03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55" y="4106567"/>
            <a:ext cx="3856025" cy="25706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33D01C-CB9A-40A1-8A38-B5AED619CEF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4725" y="2292200"/>
            <a:ext cx="3306350" cy="247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40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3420</TotalTime>
  <Words>124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宋体</vt:lpstr>
      <vt:lpstr>Arial</vt:lpstr>
      <vt:lpstr>Calibri</vt:lpstr>
      <vt:lpstr>Georgia</vt:lpstr>
      <vt:lpstr>Office 主题</vt:lpstr>
      <vt:lpstr>Gift of Life (GOL)</vt:lpstr>
      <vt:lpstr>GOL Updates</vt:lpstr>
      <vt:lpstr>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Club of Shanghai</dc:title>
  <dc:creator>CHEE MING TSANG</dc:creator>
  <cp:lastModifiedBy>Linnet Kwok</cp:lastModifiedBy>
  <cp:revision>42</cp:revision>
  <dcterms:created xsi:type="dcterms:W3CDTF">2017-04-29T01:46:20Z</dcterms:created>
  <dcterms:modified xsi:type="dcterms:W3CDTF">2018-01-15T13:55:51Z</dcterms:modified>
</cp:coreProperties>
</file>